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y="5670550" cx="10080625"/>
  <p:notesSz cx="7772400" cy="10058400"/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tableStyles" Target="tableStyles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4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15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16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17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 Slide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48582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BD78EA-F89F-40F1-A901-FBFB01ABC9B6}" type="slidenum">
              <a:t>&lt;#&gt;</a:t>
            </a:fld>
          </a:p>
        </p:txBody>
      </p:sp>
      <p:sp>
        <p:nvSpPr>
          <p:cNvPr id="1048583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MX"/>
              <a:t/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verTx">
  <p:cSld name="Title, Content over Content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6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680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681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48682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139895-6399-49E6-8017-237A476FBD50}" type="slidenum">
              <a:t>&lt;#&gt;</a:t>
            </a:fld>
          </a:p>
        </p:txBody>
      </p:sp>
      <p:sp>
        <p:nvSpPr>
          <p:cNvPr id="1048683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MX"/>
              <a:t/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fourObj">
  <p:cSld name="Title, 4 Content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6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66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661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662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663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48664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27A4F5-FA7F-4EA8-A24D-1BE42916D6A6}" type="slidenum">
              <a:t>&lt;#&gt;</a:t>
            </a:fld>
          </a:p>
        </p:txBody>
      </p:sp>
      <p:sp>
        <p:nvSpPr>
          <p:cNvPr id="1048665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MX"/>
              <a:t/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Title, 6 Content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6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650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651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652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653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654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655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48656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C7EC69-E181-440C-A04D-DEFAD96C6644}" type="slidenum">
              <a:t>&lt;#&gt;</a:t>
            </a:fld>
          </a:p>
        </p:txBody>
      </p:sp>
      <p:sp>
        <p:nvSpPr>
          <p:cNvPr id="1048657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MX"/>
              <a:t/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x">
  <p:cSld name="Title Slide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66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3200" lang="es-MX" spc="-1" strike="noStrike">
              <a:latin typeface="Arial"/>
            </a:endParaRPr>
          </a:p>
        </p:txBody>
      </p:sp>
      <p:sp>
        <p:nvSpPr>
          <p:cNvPr id="1048668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48669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9D1C35-EE07-4612-834E-AA5EDF09D1C0}" type="slidenum">
              <a:t>&lt;#&gt;</a:t>
            </a:fld>
          </a:p>
        </p:txBody>
      </p:sp>
      <p:sp>
        <p:nvSpPr>
          <p:cNvPr id="1048670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MX"/>
              <a:t/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, Content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6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686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48687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B77B92-641E-4296-988C-E7B9AAEC6394}" type="slidenum">
              <a:t>&lt;#&gt;</a:t>
            </a:fld>
          </a:p>
        </p:txBody>
      </p:sp>
      <p:sp>
        <p:nvSpPr>
          <p:cNvPr id="1048688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MX"/>
              <a:t/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itle, 2 Content"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6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69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692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48693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A75EDB-6632-4109-ABA2-3650B50C1B5A}" type="slidenum">
              <a:t>&lt;#&gt;</a:t>
            </a:fld>
          </a:p>
        </p:txBody>
      </p:sp>
      <p:sp>
        <p:nvSpPr>
          <p:cNvPr id="1048694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MX"/>
              <a:t/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696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48697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52BD69-9BBC-4F46-9A7F-54F6BF45F0D7}" type="slidenum">
              <a:t>&lt;#&gt;</a:t>
            </a:fld>
          </a:p>
        </p:txBody>
      </p:sp>
      <p:sp>
        <p:nvSpPr>
          <p:cNvPr id="1048698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MX"/>
              <a:t/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nly">
  <p:cSld name="Centered Text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0920" cy="438516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3200" lang="es-MX" spc="-1" strike="noStrike">
              <a:latin typeface="Arial"/>
            </a:endParaRPr>
          </a:p>
        </p:txBody>
      </p:sp>
      <p:sp>
        <p:nvSpPr>
          <p:cNvPr id="1048645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48646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7778AB-6A6A-48EC-A8B0-C44EF280A382}" type="slidenum">
              <a:t>&lt;#&gt;</a:t>
            </a:fld>
          </a:p>
        </p:txBody>
      </p:sp>
      <p:sp>
        <p:nvSpPr>
          <p:cNvPr id="1048647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MX"/>
              <a:t/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AndObj">
  <p:cSld name="Title, 2 Content and Content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7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7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70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703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48704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2E7A62-BAB8-48E8-97D2-90B1ACFAE53D}" type="slidenum">
              <a:t>&lt;#&gt;</a:t>
            </a:fld>
          </a:p>
        </p:txBody>
      </p:sp>
      <p:sp>
        <p:nvSpPr>
          <p:cNvPr id="1048705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MX"/>
              <a:t/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AndTwoObj">
  <p:cSld name="Title Content and 2 Content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7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70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709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710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48711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11D4A1-C26A-4E80-9271-A81EE5176D69}" type="slidenum">
              <a:t>&lt;#&gt;</a:t>
            </a:fld>
          </a:p>
        </p:txBody>
      </p:sp>
      <p:sp>
        <p:nvSpPr>
          <p:cNvPr id="1048712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MX"/>
              <a:t/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OverTx">
  <p:cSld name="Title, 2 Content over Content"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6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67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674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endParaRPr b="0" sz="3200" lang="es-MX" spc="-1" strike="noStrike">
              <a:latin typeface="Arial"/>
            </a:endParaRPr>
          </a:p>
        </p:txBody>
      </p:sp>
      <p:sp>
        <p:nvSpPr>
          <p:cNvPr id="1048675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48676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C4DD81-036F-4869-8B36-1349CB80AE93}" type="slidenum">
              <a:t>&lt;#&gt;</a:t>
            </a:fld>
          </a:p>
        </p:txBody>
      </p:sp>
      <p:sp>
        <p:nvSpPr>
          <p:cNvPr id="1048677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MX"/>
              <a:t/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r>
              <a:rPr b="0" sz="4400" lang="es-MX" spc="-1" strike="noStrike">
                <a:latin typeface="Arial"/>
              </a:rPr>
              <a:t>Pulse para editar el formato del texto de título</a:t>
            </a:r>
            <a:endParaRPr b="0" sz="4400" lang="es-MX" spc="-1" strike="noStrike">
              <a:latin typeface="Arial"/>
            </a:endParaRPr>
          </a:p>
        </p:txBody>
      </p:sp>
      <p:sp>
        <p:nvSpPr>
          <p:cNvPr id="10485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/>
          <a:noFill/>
          <a:ln w="0">
            <a:noFill/>
          </a:ln>
        </p:spPr>
        <p:txBody>
          <a:bodyPr anchor="t" bIns="0" lIns="0" rIns="0" tIns="0">
            <a:normAutofit/>
          </a:bodyPr>
          <a:p>
            <a:pPr indent="-324000" marL="432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3200" lang="es-MX" spc="-1" strike="noStrike">
                <a:latin typeface="Arial"/>
              </a:rPr>
              <a:t>Pulse para editar el formato de texto del esquema</a:t>
            </a:r>
            <a:endParaRPr b="0" sz="3200" lang="es-MX" spc="-1" strike="noStrike">
              <a:latin typeface="Arial"/>
            </a:endParaRPr>
          </a:p>
          <a:p>
            <a:pPr indent="-324000" lvl="1" marL="86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800" lang="es-MX" spc="-1" strike="noStrike">
                <a:latin typeface="Arial"/>
              </a:rPr>
              <a:t>Segundo nivel del esquema</a:t>
            </a:r>
            <a:endParaRPr b="0" sz="2800" lang="es-MX" spc="-1" strike="noStrike">
              <a:latin typeface="Arial"/>
            </a:endParaRPr>
          </a:p>
          <a:p>
            <a:pPr indent="-288000" lvl="2" marL="129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400" lang="es-MX" spc="-1" strike="noStrike">
                <a:latin typeface="Arial"/>
              </a:rPr>
              <a:t>Tercer nivel del esquema</a:t>
            </a:r>
            <a:endParaRPr b="0" sz="2400" lang="es-MX" spc="-1" strike="noStrike">
              <a:latin typeface="Arial"/>
            </a:endParaRPr>
          </a:p>
          <a:p>
            <a:pPr indent="-216000" lvl="3" marL="1728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sz="2000" lang="es-MX" spc="-1" strike="noStrike">
                <a:latin typeface="Arial"/>
              </a:rPr>
              <a:t>Cuarto nivel del esquema</a:t>
            </a:r>
            <a:endParaRPr b="0" sz="2000" lang="es-MX" spc="-1" strike="noStrike">
              <a:latin typeface="Arial"/>
            </a:endParaRPr>
          </a:p>
          <a:p>
            <a:pPr indent="-216000" lvl="4" marL="2160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s-MX" spc="-1" strike="noStrike">
                <a:latin typeface="Arial"/>
              </a:rPr>
              <a:t>Quinto nivel del esquema</a:t>
            </a:r>
            <a:endParaRPr b="0" sz="2000" lang="es-MX" spc="-1" strike="noStrike">
              <a:latin typeface="Arial"/>
            </a:endParaRPr>
          </a:p>
          <a:p>
            <a:pPr indent="-216000" lvl="5" marL="2592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s-MX" spc="-1" strike="noStrike">
                <a:latin typeface="Arial"/>
              </a:rPr>
              <a:t>Sexto nivel del esquema</a:t>
            </a:r>
            <a:endParaRPr b="0" sz="2000" lang="es-MX" spc="-1" strike="noStrike">
              <a:latin typeface="Arial"/>
            </a:endParaRPr>
          </a:p>
          <a:p>
            <a:pPr indent="-216000" lvl="6" marL="3024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sz="2000" lang="es-MX" spc="-1" strike="noStrike">
                <a:latin typeface="Arial"/>
              </a:rPr>
              <a:t>Séptimo nivel del esquema</a:t>
            </a:r>
            <a:endParaRPr b="0" sz="2000" lang="es-MX" spc="-1" strike="noStrike">
              <a:latin typeface="Arial"/>
            </a:endParaRPr>
          </a:p>
        </p:txBody>
      </p:sp>
      <p:sp>
        <p:nvSpPr>
          <p:cNvPr id="1048578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280" cy="389880"/>
          </a:xfrm>
          <a:prstGeom prst="rect"/>
          <a:noFill/>
          <a:ln w="0">
            <a:noFill/>
          </a:ln>
        </p:spPr>
        <p:txBody>
          <a:bodyPr anchor="t" bIns="0" lIns="0" rIns="0" tIns="0">
            <a:noAutofit/>
          </a:bodyPr>
          <a:lstStyle>
            <a:lvl1pPr algn="ctr">
              <a:lnSpc>
                <a:spcPct val="100000"/>
              </a:lnSpc>
              <a:buNone/>
              <a:defRPr b="0" sz="1400" lang="es-MX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sz="1400" lang="es-MX" spc="-1" strike="noStrike">
                <a:latin typeface="Times New Roman"/>
              </a:rPr>
              <a:t>&lt;pie de página&gt;</a:t>
            </a:r>
            <a:endParaRPr b="0" sz="1400" lang="es-MX" spc="-1" strike="noStrike">
              <a:latin typeface="Times New Roman"/>
            </a:endParaRPr>
          </a:p>
        </p:txBody>
      </p:sp>
      <p:sp>
        <p:nvSpPr>
          <p:cNvPr id="1048579" name="PlaceHolder 4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560" cy="389880"/>
          </a:xfrm>
          <a:prstGeom prst="rect"/>
          <a:noFill/>
          <a:ln w="0">
            <a:noFill/>
          </a:ln>
        </p:spPr>
        <p:txBody>
          <a:bodyPr anchor="t" bIns="0" lIns="0" rIns="0" tIns="0">
            <a:noAutofit/>
          </a:bodyPr>
          <a:lstStyle>
            <a:lvl1pPr algn="r">
              <a:lnSpc>
                <a:spcPct val="100000"/>
              </a:lnSpc>
              <a:buNone/>
              <a:defRPr b="0" sz="1400" lang="es-MX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9D0D02C-EFAA-4804-8E1D-085F93498589}" type="slidenum">
              <a:rPr b="0" sz="1400" lang="es-MX" spc="-1" strike="noStrike">
                <a:latin typeface="Times New Roman"/>
              </a:rPr>
              <a:t>&lt;número&gt;</a:t>
            </a:fld>
            <a:endParaRPr b="0" sz="1400" lang="es-MX" spc="-1" strike="noStrike">
              <a:latin typeface="Times New Roman"/>
            </a:endParaRPr>
          </a:p>
        </p:txBody>
      </p:sp>
      <p:sp>
        <p:nvSpPr>
          <p:cNvPr id="1048580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560" cy="389880"/>
          </a:xfrm>
          <a:prstGeom prst="rect"/>
          <a:noFill/>
          <a:ln w="0">
            <a:noFill/>
          </a:ln>
        </p:spPr>
        <p:txBody>
          <a:bodyPr anchor="t" bIns="0" lIns="0" rIns="0" tIns="0">
            <a:noAutofit/>
          </a:bodyPr>
          <a:lstStyle>
            <a:lvl1pPr>
              <a:defRPr b="0" sz="1400" lang="es-MX" spc="-1" strike="noStrike">
                <a:latin typeface="Times New Roman"/>
              </a:defRPr>
            </a:lvl1pPr>
          </a:lstStyle>
          <a:p>
            <a:r>
              <a:rPr b="0" sz="1400" lang="es-MX" spc="-1" strike="noStrike">
                <a:latin typeface="Times New Roman"/>
              </a:rPr>
              <a:t>&lt;fecha/hora&gt;</a:t>
            </a:r>
            <a:endParaRPr b="0" sz="1400" lang="es-MX" spc="-1" strike="noStrike">
              <a:latin typeface="Times New Roman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www.google.com/url?sa=t&amp;rct=j&amp;q=&amp;esrc=s&amp;source=web&amp;cd=&amp;cad=rja&amp;uact=8&amp;ved=2ahUKEwiyhbnbzen7AhXPnWoFHS8iAvMQtwJ6BAglEAI&amp;url=https://www.youtube.com/watch?v=rhPMH7uldGE&amp;usg=AOvVaw2XQ7Kd5ONpM83xsEg86Avr" TargetMode="External"/><Relationship Id="rId3" Type="http://schemas.openxmlformats.org/officeDocument/2006/relationships/slideLayout" Target="../slideLayouts/slideLayout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58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3200" lang="es-MX" spc="-1" strike="noStrike">
              <a:latin typeface="Arial"/>
            </a:endParaRPr>
          </a:p>
        </p:txBody>
      </p:sp>
      <p:pic>
        <p:nvPicPr>
          <p:cNvPr id="2097152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24480"/>
            <a:ext cx="10079280" cy="5644800"/>
          </a:xfrm>
          <a:prstGeom prst="rect"/>
          <a:ln w="0">
            <a:noFill/>
          </a:ln>
        </p:spPr>
      </p:pic>
      <p:sp>
        <p:nvSpPr>
          <p:cNvPr id="1048586" name="PlaceHolder 3"/>
          <p:cNvSpPr/>
          <p:nvPr/>
        </p:nvSpPr>
        <p:spPr>
          <a:xfrm>
            <a:off x="3780000" y="93240"/>
            <a:ext cx="6119280" cy="548604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0" lIns="0" rIns="0" tIns="0">
            <a:noAutofit/>
          </a:bodyPr>
          <a:p>
            <a:pPr algn="ctr">
              <a:lnSpc>
                <a:spcPct val="100000"/>
              </a:lnSpc>
              <a:buNone/>
            </a:pPr>
            <a:endParaRPr b="0" sz="3200" lang="es-MX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sz="3200" lang="es-ES" spc="-1" strike="noStrike">
                <a:solidFill>
                  <a:srgbClr val="DEE7E5"/>
                </a:solidFill>
                <a:latin typeface="Arial"/>
                <a:ea typeface="Noto Sans CJK SC"/>
              </a:rPr>
              <a:t>UPIIC</a:t>
            </a:r>
            <a:endParaRPr b="0" sz="3200" lang="es-MX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sz="3200" lang="es-MX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sz="3200" lang="es-MX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sz="3200" lang="es-ES" spc="-1" strike="noStrike">
                <a:solidFill>
                  <a:srgbClr val="DEE7E5"/>
                </a:solidFill>
                <a:latin typeface="Arial"/>
                <a:ea typeface="Noto Sans CJK SC"/>
              </a:rPr>
              <a:t>Calculo</a:t>
            </a:r>
            <a:endParaRPr b="0" sz="3200" lang="es-MX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sz="3200" lang="es-MX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sz="3200" lang="es-ES" spc="-1" strike="noStrike">
                <a:solidFill>
                  <a:srgbClr val="000000"/>
                </a:solidFill>
                <a:latin typeface="Arial"/>
                <a:ea typeface="Noto Sans CJK SC"/>
              </a:rPr>
              <a:t>.</a:t>
            </a:r>
            <a:endParaRPr b="0" sz="3200" lang="es-MX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sz="3200" lang="es-MX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sz="3200" lang="es-MX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sz="2000" lang="es-MX" spc="-1" strike="noStrike">
              <a:latin typeface="Arial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61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3200" lang="es-MX" spc="-1" strike="noStrike">
              <a:latin typeface="Arial"/>
            </a:endParaRPr>
          </a:p>
        </p:txBody>
      </p:sp>
      <p:pic>
        <p:nvPicPr>
          <p:cNvPr id="2097167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24480"/>
            <a:ext cx="10079280" cy="5644800"/>
          </a:xfrm>
          <a:prstGeom prst="rect"/>
          <a:ln w="0">
            <a:noFill/>
          </a:ln>
        </p:spPr>
      </p:pic>
      <p:sp>
        <p:nvSpPr>
          <p:cNvPr id="1048619" name=""/>
          <p:cNvSpPr/>
          <p:nvPr/>
        </p:nvSpPr>
        <p:spPr>
          <a:xfrm>
            <a:off x="6805080" y="268200"/>
            <a:ext cx="3094920" cy="63180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rIns="90000" tIns="45000">
            <a:noAutofit/>
          </a:bodyPr>
          <a:p>
            <a:pPr algn="just">
              <a:lnSpc>
                <a:spcPct val="100000"/>
              </a:lnSpc>
              <a:buNone/>
            </a:pP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3200" lang="es-MX" spc="-1" strike="noStrike">
                <a:solidFill>
                  <a:srgbClr val="DEE7E5"/>
                </a:solidFill>
                <a:latin typeface="Arial"/>
                <a:ea typeface="Noto Sans CJK SC"/>
              </a:rPr>
              <a:t>Verificación</a:t>
            </a:r>
            <a:endParaRPr b="1" sz="3200" lang="es-MX" spc="-1" strike="noStrike">
              <a:latin typeface="Arial"/>
            </a:endParaRPr>
          </a:p>
        </p:txBody>
      </p:sp>
      <p:pic>
        <p:nvPicPr>
          <p:cNvPr id="2097168" name="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680000" y="3240000"/>
            <a:ext cx="1902600" cy="1614960"/>
          </a:xfrm>
          <a:prstGeom prst="rect"/>
          <a:ln w="0">
            <a:noFill/>
          </a:ln>
        </p:spPr>
      </p:pic>
      <p:pic>
        <p:nvPicPr>
          <p:cNvPr id="2097169" name="" descr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6840000" y="1260000"/>
            <a:ext cx="3094920" cy="3780000"/>
          </a:xfrm>
          <a:prstGeom prst="rect"/>
          <a:ln w="0">
            <a:noFill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62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3200" lang="es-MX" spc="-1" strike="noStrike">
              <a:latin typeface="Arial"/>
            </a:endParaRPr>
          </a:p>
        </p:txBody>
      </p:sp>
      <p:pic>
        <p:nvPicPr>
          <p:cNvPr id="2097170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24480"/>
            <a:ext cx="10079280" cy="5644800"/>
          </a:xfrm>
          <a:prstGeom prst="rect"/>
          <a:ln w="0">
            <a:noFill/>
          </a:ln>
        </p:spPr>
      </p:pic>
      <p:sp>
        <p:nvSpPr>
          <p:cNvPr id="1048622" name="CuadroTexto 5"/>
          <p:cNvSpPr/>
          <p:nvPr/>
        </p:nvSpPr>
        <p:spPr>
          <a:xfrm>
            <a:off x="4880520" y="1620000"/>
            <a:ext cx="5019480" cy="392652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numCol="1" rIns="90000" spcCol="0" tIns="45000">
            <a:spAutoFit/>
          </a:bodyPr>
          <a:p>
            <a:pPr algn="just">
              <a:lnSpc>
                <a:spcPct val="100000"/>
              </a:lnSpc>
              <a:buNone/>
            </a:pP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printf("\n Favor de intruducir las constantes de la ecuacion (a, b, c, d) y sus exponentes (n, m, p) \n");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printf("\n aX^n+bX^m+cX^p+d \n\n");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printf("\n [aX^n] + [bX^m] + [cX^p] + [d] \n");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printf("\n    ↑        ↑        ↑      ↑ \n");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printf("\n Proporcione la cantidad de terminos\n");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scanf("%d",&amp;terminos);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float a[terminos];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int n[terminos]; //solo potencias enteras, para potencias fraccionarias  se necesita sacar raices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float acumx[terminos], acumy[terminos];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// este for es para limpiar las celdas de memoria del vector n[i]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for (i=0;i&lt;=terminos;i++)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{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n[i]=0;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}</a:t>
            </a:r>
            <a:endParaRPr b="1" sz="1400" lang="es-MX" spc="-1" strike="noStrike">
              <a:latin typeface="Arial"/>
            </a:endParaRPr>
          </a:p>
        </p:txBody>
      </p:sp>
      <p:sp>
        <p:nvSpPr>
          <p:cNvPr id="1048623" name=""/>
          <p:cNvSpPr/>
          <p:nvPr/>
        </p:nvSpPr>
        <p:spPr>
          <a:xfrm>
            <a:off x="6480000" y="628200"/>
            <a:ext cx="3420000" cy="63180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rIns="90000" tIns="45000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sz="3200" lang="es-MX" spc="-1" strike="noStrike">
                <a:solidFill>
                  <a:srgbClr val="DEE7E5"/>
                </a:solidFill>
                <a:latin typeface="Arial"/>
                <a:ea typeface="Noto Sans CJK SC"/>
              </a:rPr>
              <a:t>Codigo Fuente:</a:t>
            </a:r>
            <a:endParaRPr b="1" sz="3200" lang="es-MX" spc="-1" strike="noStrike">
              <a:latin typeface="Arial"/>
            </a:endParaRP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62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3200" lang="es-MX" spc="-1" strike="noStrike">
              <a:latin typeface="Arial"/>
            </a:endParaRPr>
          </a:p>
        </p:txBody>
      </p:sp>
      <p:pic>
        <p:nvPicPr>
          <p:cNvPr id="2097171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24480"/>
            <a:ext cx="10079280" cy="5644800"/>
          </a:xfrm>
          <a:prstGeom prst="rect"/>
          <a:ln w="0">
            <a:noFill/>
          </a:ln>
        </p:spPr>
      </p:pic>
      <p:sp>
        <p:nvSpPr>
          <p:cNvPr id="1048626" name="CuadroTexto 6"/>
          <p:cNvSpPr/>
          <p:nvPr/>
        </p:nvSpPr>
        <p:spPr>
          <a:xfrm>
            <a:off x="4880520" y="1441080"/>
            <a:ext cx="5019480" cy="413892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numCol="1" rIns="90000" spcCol="0" tIns="45000">
            <a:spAutoFit/>
          </a:bodyPr>
          <a:p>
            <a:pPr algn="just">
              <a:lnSpc>
                <a:spcPct val="100000"/>
              </a:lnSpc>
              <a:buNone/>
            </a:pP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printf("\n Favor de proporcionar la constante ""a"" del termino %d \n", i+1); // carga de exponentes y constantes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printf("\t\t\t→→&gt; [a] X^n \n");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scanf("%f",&amp;a[i]);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printf("\n Favor de proporcionar el exponente ""n"" del termino %d \n" , i+1); // Coloco  "i+1" porque si coloco "i" comenzara a aparecer desde "0"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printf("\t\t\taX^ [n] ←←← \n");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scanf("%d",&amp;n[i]); //cargando datos al vector "n" por medio del contador "i"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}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printf("\n Favor dar los limites de la integral\n");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printf("\n Favor de proporcionar limite Siperior \n"); // carga de Limites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printf("\t\t\ta [X] ^n \n");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printf("\t\t\t   ↑\n");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printf("\t\t\t   ↑\n");</a:t>
            </a:r>
            <a:endParaRPr b="1" sz="1400" lang="es-MX" spc="-1" strike="noStrike">
              <a:latin typeface="Arial"/>
            </a:endParaRPr>
          </a:p>
        </p:txBody>
      </p:sp>
      <p:sp>
        <p:nvSpPr>
          <p:cNvPr id="1048627" name=""/>
          <p:cNvSpPr/>
          <p:nvPr/>
        </p:nvSpPr>
        <p:spPr>
          <a:xfrm>
            <a:off x="6480000" y="628200"/>
            <a:ext cx="3420000" cy="63180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rIns="90000" tIns="45000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sz="3200" lang="es-MX" spc="-1" strike="noStrike">
                <a:solidFill>
                  <a:srgbClr val="DEE7E5"/>
                </a:solidFill>
                <a:latin typeface="Arial"/>
                <a:ea typeface="Noto Sans CJK SC"/>
              </a:rPr>
              <a:t>Codigo Fuente:</a:t>
            </a:r>
            <a:endParaRPr b="1" sz="3200" lang="es-MX" spc="-1" strike="noStrike">
              <a:latin typeface="Arial"/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62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3200" lang="es-MX" spc="-1" strike="noStrike">
              <a:latin typeface="Arial"/>
            </a:endParaRPr>
          </a:p>
        </p:txBody>
      </p:sp>
      <p:pic>
        <p:nvPicPr>
          <p:cNvPr id="2097172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24480"/>
            <a:ext cx="10079280" cy="5644800"/>
          </a:xfrm>
          <a:prstGeom prst="rect"/>
          <a:ln w="0">
            <a:noFill/>
          </a:ln>
        </p:spPr>
      </p:pic>
      <p:sp>
        <p:nvSpPr>
          <p:cNvPr id="1048630" name="CuadroTexto 8"/>
          <p:cNvSpPr/>
          <p:nvPr/>
        </p:nvSpPr>
        <p:spPr>
          <a:xfrm>
            <a:off x="4860000" y="2477160"/>
            <a:ext cx="5019480" cy="94284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numCol="1" rIns="90000" spcCol="0" tIns="45000">
            <a:spAutoFit/>
          </a:bodyPr>
          <a:p>
            <a:pPr algn="just">
              <a:lnSpc>
                <a:spcPct val="100000"/>
              </a:lnSpc>
              <a:buNone/>
            </a:pP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acumx1=0; //acomulador suma limite superior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acumy1=0; //acomulador suma limite inferior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//Este for cin variable i es de los terminos, funciona</a:t>
            </a:r>
            <a:endParaRPr b="1" sz="1400" lang="es-MX" spc="-1" strike="noStrike">
              <a:latin typeface="Arial"/>
            </a:endParaRPr>
          </a:p>
        </p:txBody>
      </p:sp>
      <p:sp>
        <p:nvSpPr>
          <p:cNvPr id="1048631" name=""/>
          <p:cNvSpPr/>
          <p:nvPr/>
        </p:nvSpPr>
        <p:spPr>
          <a:xfrm>
            <a:off x="6480000" y="628200"/>
            <a:ext cx="3420000" cy="63180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rIns="90000" tIns="45000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sz="3200" lang="es-MX" spc="-1" strike="noStrike">
                <a:solidFill>
                  <a:srgbClr val="DEE7E5"/>
                </a:solidFill>
                <a:latin typeface="Arial"/>
                <a:ea typeface="Noto Sans CJK SC"/>
              </a:rPr>
              <a:t>Codigo Fuente:</a:t>
            </a:r>
            <a:endParaRPr b="1" sz="3200" lang="es-MX" spc="-1" strike="noStrike">
              <a:latin typeface="Arial"/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63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3200" lang="es-MX" spc="-1" strike="noStrike">
              <a:latin typeface="Arial"/>
            </a:endParaRPr>
          </a:p>
        </p:txBody>
      </p:sp>
      <p:pic>
        <p:nvPicPr>
          <p:cNvPr id="2097173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24480"/>
            <a:ext cx="10079280" cy="5644800"/>
          </a:xfrm>
          <a:prstGeom prst="rect"/>
          <a:ln w="0">
            <a:noFill/>
          </a:ln>
        </p:spPr>
      </p:pic>
      <p:sp>
        <p:nvSpPr>
          <p:cNvPr id="1048634" name="CuadroTexto 9"/>
          <p:cNvSpPr/>
          <p:nvPr/>
        </p:nvSpPr>
        <p:spPr>
          <a:xfrm>
            <a:off x="4880520" y="1440000"/>
            <a:ext cx="5019480" cy="392652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numCol="1" rIns="90000" spcCol="0" tIns="45000">
            <a:spAutoFit/>
          </a:bodyPr>
          <a:p>
            <a:pPr algn="just">
              <a:lnSpc>
                <a:spcPct val="100000"/>
              </a:lnSpc>
              <a:buNone/>
            </a:pP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for (i=0;i&lt;=terminos;i++)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{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    </a:t>
            </a: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acumx1=acumx1+acumx3;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    </a:t>
            </a: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acumx2=1; //acomulador multiplicadora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    </a:t>
            </a: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acumx3=0; //acomulador suma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    </a:t>
            </a: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acumy1=acumy1+acumy3;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    </a:t>
            </a: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acumy2=1; //acomulador multiplicadora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    </a:t>
            </a: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acumy3=0; //acomulador suma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    </a:t>
            </a: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//Este for cin variable  es de los potencia, funciona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    </a:t>
            </a: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for (j=0;j&lt;n[i]+1;j++) // Al agregar n[i]+1 me eleva la potencia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{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    </a:t>
            </a: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acumx2=acumx2*x; //la variable "p" se esta uasando `para prueba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    </a:t>
            </a: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acumy2=acumy2*y; //la variable "p" se esta uasando `para prueba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    </a:t>
            </a: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}</a:t>
            </a:r>
            <a:endParaRPr b="1" sz="1400" lang="es-MX" spc="-1" strike="noStrike">
              <a:latin typeface="Arial"/>
            </a:endParaRPr>
          </a:p>
        </p:txBody>
      </p:sp>
      <p:sp>
        <p:nvSpPr>
          <p:cNvPr id="1048635" name=""/>
          <p:cNvSpPr/>
          <p:nvPr/>
        </p:nvSpPr>
        <p:spPr>
          <a:xfrm>
            <a:off x="6480000" y="628200"/>
            <a:ext cx="3420000" cy="63180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rIns="90000" tIns="45000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sz="3200" lang="es-MX" spc="-1" strike="noStrike">
                <a:solidFill>
                  <a:srgbClr val="DEE7E5"/>
                </a:solidFill>
                <a:latin typeface="Arial"/>
                <a:ea typeface="Noto Sans CJK SC"/>
              </a:rPr>
              <a:t>Codigo Fuente:</a:t>
            </a:r>
            <a:endParaRPr b="1" sz="3200" lang="es-MX" spc="-1" strike="noStrike">
              <a:latin typeface="Arial"/>
            </a:endParaRP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63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3200" lang="es-MX" spc="-1" strike="noStrike">
              <a:latin typeface="Arial"/>
            </a:endParaRPr>
          </a:p>
        </p:txBody>
      </p:sp>
      <p:pic>
        <p:nvPicPr>
          <p:cNvPr id="2097174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24480"/>
            <a:ext cx="10079280" cy="5644800"/>
          </a:xfrm>
          <a:prstGeom prst="rect"/>
          <a:ln w="0">
            <a:noFill/>
          </a:ln>
        </p:spPr>
      </p:pic>
      <p:sp>
        <p:nvSpPr>
          <p:cNvPr id="1048638" name="CuadroTexto 10"/>
          <p:cNvSpPr/>
          <p:nvPr/>
        </p:nvSpPr>
        <p:spPr>
          <a:xfrm>
            <a:off x="4880520" y="1620000"/>
            <a:ext cx="5019480" cy="243468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numCol="1" rIns="90000" spcCol="0" tIns="45000">
            <a:spAutoFit/>
          </a:bodyPr>
          <a:p>
            <a:pPr algn="just">
              <a:lnSpc>
                <a:spcPct val="100000"/>
              </a:lnSpc>
              <a:buNone/>
            </a:pP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acumx3=a[i]*((acumx2+acumx3)/(n[i]+1));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acumy3=a[i]*((acumy2+acumy3)/(n[i]+1));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    </a:t>
            </a: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}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printf("Resultado de la Integral %f superior \n", acumx1);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printf("Resultado de la Integral %f inferior \n\n", acumy1);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acumxxx=acumx1-acumy1;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printf("Resultado de la Integral %f resultado \n\n", acumxxx);</a:t>
            </a: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14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}</a:t>
            </a:r>
            <a:endParaRPr b="1" sz="1400" lang="es-MX" spc="-1" strike="noStrike">
              <a:latin typeface="Arial"/>
            </a:endParaRPr>
          </a:p>
        </p:txBody>
      </p:sp>
      <p:sp>
        <p:nvSpPr>
          <p:cNvPr id="1048639" name=""/>
          <p:cNvSpPr/>
          <p:nvPr/>
        </p:nvSpPr>
        <p:spPr>
          <a:xfrm>
            <a:off x="6480000" y="628200"/>
            <a:ext cx="3420000" cy="63180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rIns="90000" tIns="45000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sz="3200" lang="es-MX" spc="-1" strike="noStrike">
                <a:solidFill>
                  <a:srgbClr val="DEE7E5"/>
                </a:solidFill>
                <a:latin typeface="Arial"/>
                <a:ea typeface="Noto Sans CJK SC"/>
              </a:rPr>
              <a:t>Codigo Fuente:</a:t>
            </a:r>
            <a:endParaRPr b="1" sz="3200" lang="es-MX" spc="-1" strike="noStrike">
              <a:latin typeface="Arial"/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6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3200" lang="es-MX" spc="-1" strike="noStrike">
              <a:latin typeface="Arial"/>
            </a:endParaRPr>
          </a:p>
        </p:txBody>
      </p:sp>
      <p:pic>
        <p:nvPicPr>
          <p:cNvPr id="2097175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24480"/>
            <a:ext cx="10079280" cy="5644800"/>
          </a:xfrm>
          <a:prstGeom prst="rect"/>
          <a:ln w="0">
            <a:noFill/>
          </a:ln>
        </p:spPr>
      </p:pic>
      <p:sp>
        <p:nvSpPr>
          <p:cNvPr id="1048642" name="CuadroTexto 11"/>
          <p:cNvSpPr/>
          <p:nvPr/>
        </p:nvSpPr>
        <p:spPr>
          <a:xfrm>
            <a:off x="3779280" y="1510200"/>
            <a:ext cx="6300000" cy="136980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numCol="1" rIns="90000" spcCol="0" tIns="45000">
            <a:spAutoFit/>
          </a:bodyPr>
          <a:p>
            <a:pPr algn="just">
              <a:lnSpc>
                <a:spcPct val="100000"/>
              </a:lnSpc>
              <a:buNone/>
            </a:pPr>
            <a:endParaRPr b="1" sz="42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42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Gracias por su atención</a:t>
            </a:r>
            <a:endParaRPr b="1" sz="4200" lang="es-MX" spc="-1" strike="noStrike">
              <a:latin typeface="Arial"/>
            </a:endParaRPr>
          </a:p>
        </p:txBody>
      </p:sp>
      <p:sp>
        <p:nvSpPr>
          <p:cNvPr id="1048643" name=""/>
          <p:cNvSpPr/>
          <p:nvPr/>
        </p:nvSpPr>
        <p:spPr>
          <a:xfrm>
            <a:off x="6480000" y="628200"/>
            <a:ext cx="3420000" cy="63180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5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3200" lang="es-MX" spc="-1" strike="noStrike">
              <a:latin typeface="Arial"/>
            </a:endParaRPr>
          </a:p>
        </p:txBody>
      </p:sp>
      <p:pic>
        <p:nvPicPr>
          <p:cNvPr id="2097153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24480"/>
            <a:ext cx="10079280" cy="5644800"/>
          </a:xfrm>
          <a:prstGeom prst="rect"/>
          <a:ln w="0">
            <a:noFill/>
          </a:ln>
        </p:spPr>
      </p:pic>
      <p:sp>
        <p:nvSpPr>
          <p:cNvPr id="1048589" name="CuadroTexto 1"/>
          <p:cNvSpPr/>
          <p:nvPr/>
        </p:nvSpPr>
        <p:spPr>
          <a:xfrm>
            <a:off x="4125240" y="2593080"/>
            <a:ext cx="5774400" cy="142350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numCol="1" rIns="90000" spcCol="0" tIns="45000">
            <a:spAutoFit/>
          </a:bodyPr>
          <a:p>
            <a:pPr algn="r">
              <a:lnSpc>
                <a:spcPct val="100000"/>
              </a:lnSpc>
              <a:buNone/>
            </a:pPr>
            <a:r>
              <a:rPr b="0" sz="18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Lo que se oye se olvida.</a:t>
            </a:r>
            <a:endParaRPr b="0" sz="1800" lang="es-MX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sz="18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Lo que se ve se recuerda.</a:t>
            </a:r>
            <a:endParaRPr b="0" sz="1800" lang="es-MX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sz="18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Lo que se hace se aprende.</a:t>
            </a:r>
            <a:endParaRPr b="0" sz="1800" lang="es-MX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endParaRPr b="0" sz="1800" lang="es-MX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sz="18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Proverbio chino</a:t>
            </a:r>
            <a:endParaRPr b="0" sz="1800" lang="es-MX" spc="-1" strike="noStrike">
              <a:latin typeface="Arial"/>
            </a:endParaRPr>
          </a:p>
        </p:txBody>
      </p:sp>
      <p:sp>
        <p:nvSpPr>
          <p:cNvPr id="1048590" name=""/>
          <p:cNvSpPr/>
          <p:nvPr/>
        </p:nvSpPr>
        <p:spPr>
          <a:xfrm>
            <a:off x="5622120" y="1080000"/>
            <a:ext cx="3557520" cy="89928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rIns="90000" tIns="45000">
            <a:noAutofit/>
          </a:bodyPr>
          <a:p>
            <a:pPr>
              <a:lnSpc>
                <a:spcPct val="100000"/>
              </a:lnSpc>
              <a:buNone/>
            </a:pPr>
            <a:r>
              <a:rPr b="1" sz="3200" lang="es-MX" spc="-1" strike="noStrike">
                <a:solidFill>
                  <a:srgbClr val="FFFFFF"/>
                </a:solidFill>
                <a:latin typeface="Arial"/>
                <a:ea typeface="Noto Sans CJK SC"/>
              </a:rPr>
              <a:t>Proverbio</a:t>
            </a:r>
            <a:r>
              <a:rPr b="0" sz="1000" lang="es-MX" spc="-1" strike="noStrike">
                <a:solidFill>
                  <a:srgbClr val="FFFFFF"/>
                </a:solidFill>
                <a:latin typeface="Arial"/>
                <a:ea typeface="Noto Sans CJK SC"/>
              </a:rPr>
              <a:t> </a:t>
            </a:r>
            <a:endParaRPr b="0" sz="1000" lang="es-MX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59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3200" lang="es-MX" spc="-1" strike="noStrike">
              <a:latin typeface="Arial"/>
            </a:endParaRPr>
          </a:p>
        </p:txBody>
      </p:sp>
      <p:pic>
        <p:nvPicPr>
          <p:cNvPr id="2097154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24480"/>
            <a:ext cx="10079280" cy="5644800"/>
          </a:xfrm>
          <a:prstGeom prst="rect"/>
          <a:ln w="0">
            <a:noFill/>
          </a:ln>
        </p:spPr>
      </p:pic>
      <p:sp>
        <p:nvSpPr>
          <p:cNvPr id="1048593" name="PlaceHolder 1"/>
          <p:cNvSpPr/>
          <p:nvPr/>
        </p:nvSpPr>
        <p:spPr>
          <a:xfrm>
            <a:off x="3780360" y="-1166400"/>
            <a:ext cx="6119280" cy="548604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ctr" bIns="0" lIns="0" rIns="0" tIns="0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sz="3200" lang="es-ES" spc="-1" strike="noStrike">
                <a:solidFill>
                  <a:srgbClr val="DEE7E5"/>
                </a:solidFill>
                <a:latin typeface="Arial"/>
                <a:ea typeface="Noto Sans CJK SC"/>
              </a:rPr>
              <a:t>   </a:t>
            </a:r>
            <a:r>
              <a:rPr b="1" sz="3200" lang="es-ES" spc="-1" strike="noStrike">
                <a:solidFill>
                  <a:srgbClr val="DEE7E5"/>
                </a:solidFill>
                <a:latin typeface="Arial"/>
                <a:ea typeface="Noto Sans CJK SC"/>
              </a:rPr>
              <a:t>Primera etapa de desarrollo.</a:t>
            </a:r>
            <a:endParaRPr b="0" sz="3200" lang="es-MX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sz="3200" lang="es-MX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sz="3200" lang="es-MX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sz="2000" lang="es-MX" spc="-1" strike="noStrike">
              <a:latin typeface="Arial"/>
            </a:endParaRPr>
          </a:p>
        </p:txBody>
      </p:sp>
      <p:sp>
        <p:nvSpPr>
          <p:cNvPr id="1048594" name="CuadroTexto 2"/>
          <p:cNvSpPr/>
          <p:nvPr/>
        </p:nvSpPr>
        <p:spPr>
          <a:xfrm>
            <a:off x="5940000" y="2837160"/>
            <a:ext cx="3975480" cy="102980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numCol="1" rIns="90000" spcCol="0" tIns="45000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sz="2800" i="1" lang="es-ES" spc="-1" strike="noStrike">
                <a:solidFill>
                  <a:srgbClr val="EEEEEE"/>
                </a:solidFill>
                <a:latin typeface="Arial"/>
                <a:ea typeface="Arial"/>
              </a:rPr>
              <a:t>     </a:t>
            </a:r>
            <a:r>
              <a:rPr b="1" sz="2800" i="1" lang="es-ES" spc="-1" strike="noStrike">
                <a:solidFill>
                  <a:srgbClr val="EEEEEE"/>
                </a:solidFill>
                <a:latin typeface="Arial"/>
                <a:ea typeface="Arial"/>
                <a:hlinkClick r:id="rId2"/>
              </a:rPr>
              <a:t>∫</a:t>
            </a:r>
            <a:r>
              <a:rPr b="1" sz="2800" i="1" lang="es-ES" spc="-1" strike="noStrike">
                <a:solidFill>
                  <a:srgbClr val="EEEEEE"/>
                </a:solidFill>
                <a:latin typeface="Arial"/>
                <a:ea typeface="Arial"/>
                <a:hlinkClick r:id="rId2"/>
              </a:rPr>
              <a:t>x</a:t>
            </a:r>
            <a:r>
              <a:rPr baseline="33000" b="1" sz="2800" i="1" lang="es-ES" spc="-1" strike="noStrike">
                <a:solidFill>
                  <a:srgbClr val="EEEEEE"/>
                </a:solidFill>
                <a:latin typeface="Arial"/>
                <a:ea typeface="Symbola"/>
              </a:rPr>
              <a:t>n</a:t>
            </a:r>
            <a:r>
              <a:rPr b="1" sz="2800" i="1" lang="es-ES" spc="-1" strike="noStrike">
                <a:solidFill>
                  <a:srgbClr val="EEEEEE"/>
                </a:solidFill>
                <a:latin typeface="Arial"/>
                <a:ea typeface="Arial"/>
                <a:hlinkClick r:id="rId2"/>
              </a:rPr>
              <a:t> </a:t>
            </a:r>
            <a:r>
              <a:rPr b="1" sz="2800" i="1" lang="es-ES" spc="-1" strike="noStrike">
                <a:solidFill>
                  <a:srgbClr val="EEEEEE"/>
                </a:solidFill>
                <a:latin typeface="Arial"/>
                <a:ea typeface="Arial"/>
              </a:rPr>
              <a:t>dx =     </a:t>
            </a:r>
            <a:r>
              <a:rPr b="1" sz="2800" i="1" lang="es-ES" spc="-1" strike="noStrike">
                <a:solidFill>
                  <a:srgbClr val="EEEEEE"/>
                </a:solidFill>
                <a:latin typeface="Arial"/>
                <a:ea typeface="Symbola"/>
              </a:rPr>
              <a:t>x</a:t>
            </a:r>
            <a:r>
              <a:rPr baseline="33000" b="1" sz="2800" i="1" lang="es-ES" spc="-1" strike="noStrike">
                <a:solidFill>
                  <a:srgbClr val="EEEEEE"/>
                </a:solidFill>
                <a:latin typeface="Arial"/>
                <a:ea typeface="Symbola"/>
              </a:rPr>
              <a:t>n+1</a:t>
            </a:r>
            <a:r>
              <a:rPr b="1" sz="2800" i="1" lang="es-ES" spc="-1" strike="noStrike">
                <a:solidFill>
                  <a:srgbClr val="EEEEEE"/>
                </a:solidFill>
                <a:latin typeface="Arial"/>
                <a:ea typeface="Symbola"/>
              </a:rPr>
              <a:t> + c</a:t>
            </a:r>
            <a:endParaRPr b="0" sz="2800" lang="es-MX" spc="-1" strike="noStrike">
              <a:solidFill>
                <a:srgbClr val="EEEEEE"/>
              </a:solidFill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sz="2800" i="1" lang="es-ES" spc="-1" strike="noStrike">
                <a:solidFill>
                  <a:srgbClr val="EEEEEE"/>
                </a:solidFill>
                <a:latin typeface="Arial"/>
                <a:ea typeface="Symbola"/>
              </a:rPr>
              <a:t>	</a:t>
            </a:r>
            <a:r>
              <a:rPr b="0" sz="2800" i="1" lang="es-ES" spc="-1" strike="noStrike">
                <a:solidFill>
                  <a:srgbClr val="EEEEEE"/>
                </a:solidFill>
                <a:latin typeface="Arial"/>
                <a:ea typeface="Symbola"/>
              </a:rPr>
              <a:t>         </a:t>
            </a:r>
            <a:r>
              <a:rPr baseline="33000" b="0" sz="2800" i="1" lang="es-ES" spc="-1" strike="noStrike">
                <a:solidFill>
                  <a:srgbClr val="EEEEEE"/>
                </a:solidFill>
                <a:latin typeface="Arial"/>
                <a:ea typeface="Symbola"/>
              </a:rPr>
              <a:t>      </a:t>
            </a:r>
            <a:r>
              <a:rPr b="0" sz="2800" i="1" lang="es-ES" spc="-1" strike="noStrike">
                <a:solidFill>
                  <a:srgbClr val="EEEEEE"/>
                </a:solidFill>
                <a:latin typeface="Arial"/>
                <a:ea typeface="Symbola"/>
              </a:rPr>
              <a:t>n+1</a:t>
            </a:r>
            <a:r>
              <a:rPr b="0" sz="2800" i="1" lang="es-ES" spc="-1" strike="noStrike">
                <a:solidFill>
                  <a:srgbClr val="EEEEEE"/>
                </a:solidFill>
                <a:latin typeface="Arial"/>
                <a:ea typeface="Arial"/>
              </a:rPr>
              <a:t> </a:t>
            </a:r>
            <a:endParaRPr b="0" sz="2800" lang="es-MX" spc="-1" strike="noStrike">
              <a:solidFill>
                <a:srgbClr val="EEEEEE"/>
              </a:solidFill>
              <a:latin typeface="Arial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59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3200" lang="es-MX" spc="-1" strike="noStrike">
              <a:latin typeface="Arial"/>
            </a:endParaRPr>
          </a:p>
        </p:txBody>
      </p:sp>
      <p:pic>
        <p:nvPicPr>
          <p:cNvPr id="2097155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440" y="0"/>
            <a:ext cx="10079280" cy="5644800"/>
          </a:xfrm>
          <a:prstGeom prst="rect"/>
          <a:ln w="0">
            <a:noFill/>
          </a:ln>
        </p:spPr>
      </p:pic>
      <p:sp>
        <p:nvSpPr>
          <p:cNvPr id="1048597" name="CuadroTexto 3"/>
          <p:cNvSpPr/>
          <p:nvPr/>
        </p:nvSpPr>
        <p:spPr>
          <a:xfrm>
            <a:off x="4304880" y="2700000"/>
            <a:ext cx="5774400" cy="62340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numCol="1" rIns="90000" spcCol="0" tIns="45000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sz="32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𝑎𝑥 </a:t>
            </a:r>
            <a:r>
              <a:rPr baseline="33000" b="1" sz="32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𝑛</a:t>
            </a:r>
            <a:r>
              <a:rPr b="1" sz="32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 </a:t>
            </a:r>
            <a:r>
              <a:rPr b="1" sz="32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+ 𝑏𝑥 </a:t>
            </a:r>
            <a:r>
              <a:rPr baseline="33000" b="1" sz="32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𝑚</a:t>
            </a:r>
            <a:r>
              <a:rPr b="1" sz="32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 + 𝑐𝑥 </a:t>
            </a:r>
            <a:r>
              <a:rPr baseline="33000" b="1" sz="32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𝑝</a:t>
            </a:r>
            <a:r>
              <a:rPr b="1" sz="32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 + ⋯ + 𝑑</a:t>
            </a:r>
            <a:endParaRPr b="1" sz="3200" lang="es-MX" spc="-1" strike="noStrike">
              <a:latin typeface="Arial"/>
            </a:endParaRPr>
          </a:p>
        </p:txBody>
      </p:sp>
      <p:sp>
        <p:nvSpPr>
          <p:cNvPr id="1048598" name=""/>
          <p:cNvSpPr txBox="1"/>
          <p:nvPr/>
        </p:nvSpPr>
        <p:spPr>
          <a:xfrm>
            <a:off x="4140000" y="625320"/>
            <a:ext cx="5644440" cy="546480"/>
          </a:xfrm>
          <a:prstGeom prst="rect"/>
          <a:noFill/>
          <a:ln w="0">
            <a:noFill/>
          </a:ln>
        </p:spPr>
        <p:txBody>
          <a:bodyPr anchor="t" bIns="45000" lIns="90000" rIns="90000" tIns="45000">
            <a:noAutofit/>
          </a:bodyPr>
          <a:p>
            <a:r>
              <a:rPr b="1" sz="3200" lang="es-ES" spc="-1" strike="noStrike">
                <a:solidFill>
                  <a:srgbClr val="DEE7E5"/>
                </a:solidFill>
                <a:latin typeface="Arial"/>
                <a:ea typeface="Noto Sans CJK SC"/>
              </a:rPr>
              <a:t>Primera etapa de desarrollo.</a:t>
            </a:r>
            <a:endParaRPr b="0" sz="3200" lang="es-MX" spc="-1" strike="noStrike">
              <a:latin typeface="Arial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60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3200" lang="es-MX" spc="-1" strike="noStrike">
              <a:latin typeface="Arial"/>
            </a:endParaRPr>
          </a:p>
        </p:txBody>
      </p:sp>
      <p:pic>
        <p:nvPicPr>
          <p:cNvPr id="2097156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24480"/>
            <a:ext cx="10079280" cy="5644800"/>
          </a:xfrm>
          <a:prstGeom prst="rect"/>
          <a:ln w="0">
            <a:noFill/>
          </a:ln>
        </p:spPr>
      </p:pic>
      <p:sp>
        <p:nvSpPr>
          <p:cNvPr id="1048601" name="CuadroTexto 4"/>
          <p:cNvSpPr/>
          <p:nvPr/>
        </p:nvSpPr>
        <p:spPr>
          <a:xfrm>
            <a:off x="4880520" y="1620000"/>
            <a:ext cx="5019480" cy="350244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numCol="1" rIns="90000" spcCol="0" tIns="45000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sz="28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Fases de desarrollo de software en cascada</a:t>
            </a:r>
            <a:endParaRPr b="1" sz="28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1" sz="28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28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1. Análisis de los requisitos</a:t>
            </a:r>
            <a:endParaRPr b="1" sz="28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28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2. Diseño del sistema</a:t>
            </a:r>
            <a:endParaRPr b="1" sz="28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28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3. Implementación</a:t>
            </a:r>
            <a:endParaRPr b="1" sz="28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28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4. Verificación</a:t>
            </a:r>
            <a:endParaRPr b="1" sz="28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28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5. Mantenimiento</a:t>
            </a:r>
            <a:endParaRPr b="1" sz="2800" lang="es-MX" spc="-1" strike="noStrike">
              <a:latin typeface="Arial"/>
            </a:endParaRPr>
          </a:p>
        </p:txBody>
      </p:sp>
      <p:sp>
        <p:nvSpPr>
          <p:cNvPr id="1048602" name=""/>
          <p:cNvSpPr/>
          <p:nvPr/>
        </p:nvSpPr>
        <p:spPr>
          <a:xfrm>
            <a:off x="6480000" y="628200"/>
            <a:ext cx="3420000" cy="63180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rIns="90000" tIns="45000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sz="3200" lang="es-MX" spc="-1" strike="noStrike">
                <a:solidFill>
                  <a:srgbClr val="DEE7E5"/>
                </a:solidFill>
                <a:latin typeface="Arial"/>
                <a:ea typeface="Noto Sans CJK SC"/>
              </a:rPr>
              <a:t>Segunda etapa</a:t>
            </a:r>
            <a:endParaRPr b="1" sz="3200" lang="es-MX" spc="-1" strike="noStrike">
              <a:latin typeface="Arial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60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3200" lang="es-MX" spc="-1" strike="noStrike">
              <a:latin typeface="Arial"/>
            </a:endParaRPr>
          </a:p>
        </p:txBody>
      </p:sp>
      <p:pic>
        <p:nvPicPr>
          <p:cNvPr id="2097157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24480"/>
            <a:ext cx="10079280" cy="5644800"/>
          </a:xfrm>
          <a:prstGeom prst="rect"/>
          <a:ln w="0">
            <a:noFill/>
          </a:ln>
        </p:spPr>
      </p:pic>
      <p:sp>
        <p:nvSpPr>
          <p:cNvPr id="1048605" name=""/>
          <p:cNvSpPr/>
          <p:nvPr/>
        </p:nvSpPr>
        <p:spPr>
          <a:xfrm>
            <a:off x="6840000" y="523080"/>
            <a:ext cx="3060000" cy="80352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rIns="90000" tIns="45000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sz="3200" lang="es-MX" spc="-1" strike="noStrike">
                <a:solidFill>
                  <a:srgbClr val="DEE7E5"/>
                </a:solidFill>
                <a:latin typeface="Arial"/>
                <a:ea typeface="Noto Sans CJK SC"/>
              </a:rPr>
              <a:t>Acumuladores</a:t>
            </a:r>
            <a:endParaRPr b="0" sz="3200" lang="es-MX" spc="-1" strike="noStrike">
              <a:latin typeface="Arial"/>
            </a:endParaRPr>
          </a:p>
        </p:txBody>
      </p:sp>
      <p:pic>
        <p:nvPicPr>
          <p:cNvPr id="2097158" name="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349240" y="2700000"/>
            <a:ext cx="2802960" cy="2146320"/>
          </a:xfrm>
          <a:prstGeom prst="rect"/>
          <a:ln w="0">
            <a:noFill/>
          </a:ln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60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3200" lang="es-MX" spc="-1" strike="noStrike">
              <a:latin typeface="Arial"/>
            </a:endParaRPr>
          </a:p>
        </p:txBody>
      </p:sp>
      <p:pic>
        <p:nvPicPr>
          <p:cNvPr id="2097159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24480"/>
            <a:ext cx="10079280" cy="5644800"/>
          </a:xfrm>
          <a:prstGeom prst="rect"/>
          <a:ln w="0">
            <a:noFill/>
          </a:ln>
        </p:spPr>
      </p:pic>
      <p:sp>
        <p:nvSpPr>
          <p:cNvPr id="1048608" name=""/>
          <p:cNvSpPr/>
          <p:nvPr/>
        </p:nvSpPr>
        <p:spPr>
          <a:xfrm>
            <a:off x="5082480" y="540000"/>
            <a:ext cx="4637520" cy="145692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rIns="90000" tIns="45000">
            <a:noAutofit/>
          </a:bodyPr>
          <a:p>
            <a:pPr>
              <a:lnSpc>
                <a:spcPct val="100000"/>
              </a:lnSpc>
              <a:buNone/>
            </a:pPr>
            <a:r>
              <a:rPr b="1" sz="3200" lang="es-MX" spc="-1" strike="noStrike">
                <a:solidFill>
                  <a:srgbClr val="DEE7E5"/>
                </a:solidFill>
                <a:latin typeface="Arial"/>
                <a:ea typeface="Noto Sans CJK SC"/>
              </a:rPr>
              <a:t>Ciclos indispensables</a:t>
            </a:r>
            <a:endParaRPr b="0" sz="3200" lang="es-MX" spc="-1" strike="noStrike">
              <a:latin typeface="Arial"/>
            </a:endParaRPr>
          </a:p>
        </p:txBody>
      </p:sp>
      <p:sp>
        <p:nvSpPr>
          <p:cNvPr id="1048609" name="CuadroTexto 7"/>
          <p:cNvSpPr/>
          <p:nvPr/>
        </p:nvSpPr>
        <p:spPr>
          <a:xfrm>
            <a:off x="5960520" y="2700000"/>
            <a:ext cx="3399480" cy="51696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numCol="1" rIns="90000" spcCol="0" tIns="45000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sz="28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“</a:t>
            </a:r>
            <a:r>
              <a:rPr b="1" sz="2800" i="1" lang="es-ES" spc="-1" strike="noStrike">
                <a:solidFill>
                  <a:srgbClr val="DEE7E5"/>
                </a:solidFill>
                <a:latin typeface="Arial"/>
                <a:ea typeface="Arial"/>
              </a:rPr>
              <a:t>for” o “while”</a:t>
            </a:r>
            <a:endParaRPr b="1" sz="2800" lang="es-MX" spc="-1" strike="noStrike">
              <a:latin typeface="Arial"/>
            </a:endParaRPr>
          </a:p>
        </p:txBody>
      </p:sp>
      <p:pic>
        <p:nvPicPr>
          <p:cNvPr id="2097160" name="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24480"/>
            <a:ext cx="10079280" cy="5644800"/>
          </a:xfrm>
          <a:prstGeom prst="rect"/>
          <a:ln w="0">
            <a:noFill/>
          </a:ln>
        </p:spPr>
      </p:pic>
      <p:sp>
        <p:nvSpPr>
          <p:cNvPr id="1048610" name=""/>
          <p:cNvSpPr/>
          <p:nvPr/>
        </p:nvSpPr>
        <p:spPr>
          <a:xfrm>
            <a:off x="4500720" y="540000"/>
            <a:ext cx="5580000" cy="91692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rIns="90000" tIns="45000">
            <a:noAutofit/>
          </a:bodyPr>
          <a:p>
            <a:pPr>
              <a:lnSpc>
                <a:spcPct val="100000"/>
              </a:lnSpc>
              <a:buNone/>
            </a:pPr>
            <a:r>
              <a:rPr b="1" sz="3200" lang="es-MX" spc="-1" strike="noStrike">
                <a:solidFill>
                  <a:srgbClr val="DEE7E5"/>
                </a:solidFill>
                <a:latin typeface="Arial"/>
                <a:ea typeface="Noto Sans CJK SC"/>
              </a:rPr>
              <a:t>Borradores y resultados de opercaiones:</a:t>
            </a:r>
            <a:endParaRPr b="0" sz="3200" lang="es-MX" spc="-1" strike="noStrike">
              <a:latin typeface="Arial"/>
            </a:endParaRPr>
          </a:p>
        </p:txBody>
      </p:sp>
      <p:pic>
        <p:nvPicPr>
          <p:cNvPr id="2097161" name="" descr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5400000" y="1904760"/>
            <a:ext cx="4491000" cy="2955240"/>
          </a:xfrm>
          <a:prstGeom prst="rect"/>
          <a:ln w="0">
            <a:noFill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61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3200" lang="es-MX" spc="-1" strike="noStrike">
              <a:latin typeface="Arial"/>
            </a:endParaRPr>
          </a:p>
        </p:txBody>
      </p:sp>
      <p:pic>
        <p:nvPicPr>
          <p:cNvPr id="2097162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24480"/>
            <a:ext cx="10079280" cy="5644800"/>
          </a:xfrm>
          <a:prstGeom prst="rect"/>
          <a:ln w="0">
            <a:noFill/>
          </a:ln>
        </p:spPr>
      </p:pic>
      <p:pic>
        <p:nvPicPr>
          <p:cNvPr id="2097163" name="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220000" y="1800000"/>
            <a:ext cx="4527360" cy="3395520"/>
          </a:xfrm>
          <a:prstGeom prst="rect"/>
          <a:ln w="0">
            <a:noFill/>
          </a:ln>
        </p:spPr>
      </p:pic>
      <p:sp>
        <p:nvSpPr>
          <p:cNvPr id="1048613" name=""/>
          <p:cNvSpPr/>
          <p:nvPr/>
        </p:nvSpPr>
        <p:spPr>
          <a:xfrm>
            <a:off x="4500720" y="592920"/>
            <a:ext cx="5580000" cy="91692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rIns="90000" tIns="45000">
            <a:noAutofit/>
          </a:bodyPr>
          <a:p>
            <a:pPr>
              <a:lnSpc>
                <a:spcPct val="100000"/>
              </a:lnSpc>
              <a:buNone/>
            </a:pPr>
            <a:r>
              <a:rPr b="1" sz="3200" lang="es-MX" spc="-1" strike="noStrike">
                <a:solidFill>
                  <a:srgbClr val="DEE7E5"/>
                </a:solidFill>
                <a:latin typeface="Arial"/>
                <a:ea typeface="Noto Sans CJK SC"/>
              </a:rPr>
              <a:t>Borradores y resultados de opercaiones:</a:t>
            </a:r>
            <a:endParaRPr b="0" sz="3200" lang="es-MX" spc="-1" strike="noStrike">
              <a:latin typeface="Arial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4400" lang="es-MX" spc="-1" strike="noStrike">
              <a:latin typeface="Arial"/>
            </a:endParaRPr>
          </a:p>
        </p:txBody>
      </p:sp>
      <p:sp>
        <p:nvSpPr>
          <p:cNvPr id="104861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/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endParaRPr b="0" sz="3200" lang="es-MX" spc="-1" strike="noStrike">
              <a:latin typeface="Arial"/>
            </a:endParaRPr>
          </a:p>
        </p:txBody>
      </p:sp>
      <p:pic>
        <p:nvPicPr>
          <p:cNvPr id="2097164" name="" descr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24480"/>
            <a:ext cx="10079280" cy="5644800"/>
          </a:xfrm>
          <a:prstGeom prst="rect"/>
          <a:ln w="0">
            <a:noFill/>
          </a:ln>
        </p:spPr>
      </p:pic>
      <p:sp>
        <p:nvSpPr>
          <p:cNvPr id="1048616" name=""/>
          <p:cNvSpPr/>
          <p:nvPr/>
        </p:nvSpPr>
        <p:spPr>
          <a:xfrm>
            <a:off x="6480000" y="180000"/>
            <a:ext cx="3420000" cy="631800"/>
          </a:xfrm>
          <a:prstGeom prst="rect"/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  <p:txBody>
          <a:bodyPr anchor="t" bIns="45000" lIns="90000" rIns="90000" tIns="45000">
            <a:noAutofit/>
          </a:bodyPr>
          <a:p>
            <a:pPr algn="just">
              <a:lnSpc>
                <a:spcPct val="100000"/>
              </a:lnSpc>
              <a:buNone/>
            </a:pPr>
            <a:endParaRPr b="1" sz="1400" lang="es-MX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1" sz="3200" lang="es-MX" spc="-1" strike="noStrike">
                <a:solidFill>
                  <a:srgbClr val="DEE7E5"/>
                </a:solidFill>
                <a:latin typeface="Arial"/>
                <a:ea typeface="Noto Sans CJK SC"/>
              </a:rPr>
              <a:t>Implementación</a:t>
            </a:r>
            <a:endParaRPr b="1" sz="3200" lang="es-MX" spc="-1" strike="noStrike">
              <a:latin typeface="Arial"/>
            </a:endParaRPr>
          </a:p>
        </p:txBody>
      </p:sp>
      <p:pic>
        <p:nvPicPr>
          <p:cNvPr id="2097165" name="" descr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016760" y="1326600"/>
            <a:ext cx="2523240" cy="4434480"/>
          </a:xfrm>
          <a:prstGeom prst="rect"/>
          <a:ln w="0">
            <a:noFill/>
          </a:ln>
        </p:spPr>
      </p:pic>
      <p:pic>
        <p:nvPicPr>
          <p:cNvPr id="2097166" name="" descr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860000" y="3600000"/>
            <a:ext cx="1902600" cy="1614960"/>
          </a:xfrm>
          <a:prstGeom prst="rect"/>
          <a:ln w="0">
            <a:noFill/>
          </a:ln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LibreOffice/7.3.6.2$Linux_X86_64 LibreOffice_project/30$Build-2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CPH2269</dc:creator>
  <dcterms:created xsi:type="dcterms:W3CDTF">2022-11-12T09:42:28Z</dcterms:created>
  <dcterms:modified xsi:type="dcterms:W3CDTF">2022-12-12T21:50:37Z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